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57" r:id="rId12"/>
    <p:sldId id="268" r:id="rId13"/>
    <p:sldId id="269" r:id="rId14"/>
    <p:sldId id="270" r:id="rId15"/>
    <p:sldId id="271" r:id="rId16"/>
    <p:sldId id="273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8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91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45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90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09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75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12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19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26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86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3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781C7-3E8B-4C10-A64D-5A107304A2B4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5F9E4-4765-4D83-A2BA-8FC524735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8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0868" y="243357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TPC/Cherenkov Prototype Beam Test at FTBF: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4400" dirty="0" err="1" smtClean="0"/>
              <a:t>B.Azmoun</a:t>
            </a:r>
            <a:r>
              <a:rPr lang="en-US" sz="4400" dirty="0" smtClean="0"/>
              <a:t>, </a:t>
            </a:r>
            <a:r>
              <a:rPr lang="en-US" sz="4400" dirty="0" err="1" smtClean="0"/>
              <a:t>T.Hemmick</a:t>
            </a:r>
            <a:r>
              <a:rPr lang="en-US" sz="4400" dirty="0" smtClean="0"/>
              <a:t>, </a:t>
            </a:r>
            <a:r>
              <a:rPr lang="en-US" sz="4400" dirty="0" err="1" smtClean="0"/>
              <a:t>A.Zhang</a:t>
            </a:r>
            <a:r>
              <a:rPr lang="en-US" sz="4400" dirty="0" smtClean="0"/>
              <a:t>, </a:t>
            </a:r>
            <a:r>
              <a:rPr lang="en-US" sz="4400" dirty="0" err="1" smtClean="0"/>
              <a:t>C.Woody</a:t>
            </a:r>
            <a:r>
              <a:rPr lang="en-US" sz="4400" dirty="0" smtClean="0"/>
              <a:t>, and SBU Undergrad. Crew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728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1326483" cy="12541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Resolution dependence on the minimum number of vector points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28954" y="5493252"/>
            <a:ext cx="112663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Y-vector resolution shows a flat response as a function of the minimum number of vector points included in the fit.  This is due to the fact that there are relatively few events with less than ~8 vector points.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significant fall-off in the minimum number of vector points for X has to do with the fact that the X vector is dominated by single pad hits.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8556052" y="627063"/>
            <a:ext cx="34228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Number of vector points varies </a:t>
            </a:r>
            <a:r>
              <a:rPr lang="en-US" sz="1400" dirty="0"/>
              <a:t>significantly </a:t>
            </a:r>
            <a:r>
              <a:rPr lang="en-US" sz="1400" dirty="0" smtClean="0"/>
              <a:t>event to event for X-</a:t>
            </a:r>
            <a:r>
              <a:rPr lang="en-US" sz="1400" dirty="0" err="1" smtClean="0"/>
              <a:t>coord</a:t>
            </a:r>
            <a:r>
              <a:rPr lang="en-US" sz="1400" dirty="0" smtClean="0"/>
              <a:t>. once single pad hits are removed.</a:t>
            </a:r>
            <a:endParaRPr lang="en-US" sz="1400" dirty="0"/>
          </a:p>
        </p:txBody>
      </p:sp>
      <p:pic>
        <p:nvPicPr>
          <p:cNvPr id="55" name="Picture 54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" t="4108" r="3293" b="2517"/>
          <a:stretch/>
        </p:blipFill>
        <p:spPr>
          <a:xfrm>
            <a:off x="8752075" y="1353002"/>
            <a:ext cx="2743200" cy="2057400"/>
          </a:xfrm>
          <a:prstGeom prst="rect">
            <a:avLst/>
          </a:prstGeom>
        </p:spPr>
      </p:pic>
      <p:pic>
        <p:nvPicPr>
          <p:cNvPr id="56" name="Picture 55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" t="2915" r="3667" b="2915"/>
          <a:stretch/>
        </p:blipFill>
        <p:spPr>
          <a:xfrm>
            <a:off x="8752075" y="3423127"/>
            <a:ext cx="2743200" cy="20574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3552" r="1993" b="2278"/>
          <a:stretch/>
        </p:blipFill>
        <p:spPr>
          <a:xfrm>
            <a:off x="4266478" y="1624520"/>
            <a:ext cx="4093550" cy="29718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" t="3415" r="2790" b="3212"/>
          <a:stretch/>
        </p:blipFill>
        <p:spPr>
          <a:xfrm>
            <a:off x="252918" y="1624520"/>
            <a:ext cx="4086225" cy="29718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6"/>
          <a:srcRect l="56951" t="50184" r="22648" b="12291"/>
          <a:stretch/>
        </p:blipFill>
        <p:spPr>
          <a:xfrm>
            <a:off x="5615147" y="3035105"/>
            <a:ext cx="1468877" cy="1157592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4422404" y="4596320"/>
            <a:ext cx="41336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Note: The X:3deg. data series corresponds to the same data file as the Y:3deg. data, however the detector was only inclined by 3deg. along the Y-Z plane, not the X-Z plane.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08618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889" y="-17787"/>
            <a:ext cx="10515600" cy="1325563"/>
          </a:xfrm>
        </p:spPr>
        <p:txBody>
          <a:bodyPr/>
          <a:lstStyle/>
          <a:p>
            <a:r>
              <a:rPr lang="en-US" dirty="0" smtClean="0"/>
              <a:t>GEM-Si Event Sync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964" y="1322063"/>
            <a:ext cx="8491036" cy="5535937"/>
          </a:xfrm>
          <a:prstGeom prst="rect">
            <a:avLst/>
          </a:prstGeom>
        </p:spPr>
      </p:pic>
      <p:pic>
        <p:nvPicPr>
          <p:cNvPr id="6" name="Picture 5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2" y="4979663"/>
            <a:ext cx="3657600" cy="1828800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2063"/>
            <a:ext cx="3657600" cy="1828800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0863"/>
            <a:ext cx="3657600" cy="1828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4537" y="938444"/>
            <a:ext cx="5185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Scan GEM-Si event skip value for 100 Events at a time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720516" y="2382253"/>
            <a:ext cx="3850105" cy="312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828800" y="2858550"/>
            <a:ext cx="3741821" cy="10503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225842" y="4523874"/>
            <a:ext cx="7399421" cy="1852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828800" y="5737652"/>
            <a:ext cx="3481889" cy="1564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5168" y="1521849"/>
            <a:ext cx="1171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 Event “buffer”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47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Perak/</a:t>
            </a:r>
            <a:r>
              <a:rPr lang="en-US" dirty="0" err="1" smtClean="0"/>
              <a:t>Bcknd</a:t>
            </a:r>
            <a:r>
              <a:rPr lang="en-US" dirty="0" smtClean="0"/>
              <a:t> is the best probe for finding </a:t>
            </a:r>
            <a:r>
              <a:rPr lang="en-US" dirty="0" err="1" smtClean="0"/>
              <a:t>Sync’ed</a:t>
            </a:r>
            <a:r>
              <a:rPr lang="en-US" dirty="0" smtClean="0"/>
              <a:t> Events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62365" y="4105110"/>
            <a:ext cx="3387161" cy="2364341"/>
            <a:chOff x="7862365" y="4105110"/>
            <a:chExt cx="3387161" cy="236434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8" t="2261" r="50532" b="1956"/>
            <a:stretch/>
          </p:blipFill>
          <p:spPr>
            <a:xfrm>
              <a:off x="7988968" y="4105110"/>
              <a:ext cx="3260558" cy="222584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0463003" y="6192452"/>
              <a:ext cx="5308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Event</a:t>
              </a:r>
              <a:endParaRPr lang="en-US" sz="1200" dirty="0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7788820" y="4339861"/>
              <a:ext cx="424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STD</a:t>
              </a:r>
              <a:endParaRPr lang="en-US" sz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826405" y="1690688"/>
            <a:ext cx="3423121" cy="2322089"/>
            <a:chOff x="7826405" y="1690688"/>
            <a:chExt cx="3423121" cy="23220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86" t="1818" r="709" b="3435"/>
            <a:stretch/>
          </p:blipFill>
          <p:spPr>
            <a:xfrm>
              <a:off x="7964905" y="1690688"/>
              <a:ext cx="3284621" cy="220178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497552" y="3735778"/>
              <a:ext cx="5308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Event</a:t>
              </a:r>
              <a:endParaRPr lang="en-US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7467749" y="2233642"/>
              <a:ext cx="9943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Peak/</a:t>
              </a:r>
              <a:r>
                <a:rPr lang="en-US" sz="1200" dirty="0" err="1" smtClean="0"/>
                <a:t>Bckgnd</a:t>
              </a:r>
              <a:endParaRPr lang="en-US" sz="1200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951877" y="6284785"/>
            <a:ext cx="2871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Ignore this region: no Si data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5793205" y="5725039"/>
            <a:ext cx="45643" cy="5597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646552" y="1924928"/>
            <a:ext cx="6897248" cy="4169443"/>
            <a:chOff x="646552" y="1924928"/>
            <a:chExt cx="6897248" cy="416944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52" y="1924928"/>
              <a:ext cx="6897248" cy="416944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6238373" y="5725039"/>
              <a:ext cx="115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Event </a:t>
              </a:r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451300" y="2606911"/>
              <a:ext cx="11431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Event Skip</a:t>
              </a:r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606716" y="2220010"/>
              <a:ext cx="1209172" cy="3505029"/>
            </a:xfrm>
            <a:prstGeom prst="rect">
              <a:avLst/>
            </a:prstGeom>
            <a:solidFill>
              <a:srgbClr val="FF0000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80673" y="2508325"/>
              <a:ext cx="11626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Red: </a:t>
              </a:r>
              <a:r>
                <a:rPr lang="en-US" dirty="0"/>
                <a:t>X</a:t>
              </a:r>
              <a:r>
                <a:rPr lang="en-US" dirty="0" smtClean="0"/>
                <a:t> res</a:t>
              </a:r>
            </a:p>
            <a:p>
              <a:r>
                <a:rPr lang="en-US" dirty="0"/>
                <a:t>Blue: Y </a:t>
              </a:r>
              <a:r>
                <a:rPr lang="en-US" dirty="0" smtClean="0"/>
                <a:t>res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15406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8715"/>
            <a:ext cx="10515600" cy="1325563"/>
          </a:xfrm>
        </p:spPr>
        <p:txBody>
          <a:bodyPr/>
          <a:lstStyle/>
          <a:p>
            <a:r>
              <a:rPr lang="en-US" dirty="0" smtClean="0"/>
              <a:t>What happens when we include Single Pad Events?</a:t>
            </a:r>
            <a:endParaRPr lang="en-US" dirty="0"/>
          </a:p>
        </p:txBody>
      </p:sp>
      <p:pic>
        <p:nvPicPr>
          <p:cNvPr id="3" name="Picture 2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5703"/>
            <a:ext cx="5715000" cy="3925049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535702"/>
            <a:ext cx="5715000" cy="3925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037" y="2057400"/>
            <a:ext cx="2304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Exclude Single Pad hits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68677" y="2093742"/>
            <a:ext cx="2278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Include Single Pad hits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698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104"/>
            <a:ext cx="10515600" cy="1325563"/>
          </a:xfrm>
        </p:spPr>
        <p:txBody>
          <a:bodyPr/>
          <a:lstStyle/>
          <a:p>
            <a:r>
              <a:rPr lang="en-US" dirty="0" smtClean="0"/>
              <a:t>Hits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0678"/>
            <a:ext cx="5715000" cy="39250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710677"/>
            <a:ext cx="5715000" cy="3925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037" y="2267465"/>
            <a:ext cx="2304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Exclude Single Pad hits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68677" y="2303807"/>
            <a:ext cx="2278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Include Single Pad hits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6051" y="1030195"/>
            <a:ext cx="79264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  <a:r>
              <a:rPr lang="en-US" dirty="0" smtClean="0"/>
              <a:t>e used CF4 as an ideal gas for the HBD portion of the detector </a:t>
            </a:r>
            <a:r>
              <a:rPr lang="en-US" dirty="0" smtClean="0">
                <a:sym typeface="Wingdings" panose="05000000000000000000" pitchFamily="2" charset="2"/>
              </a:rPr>
              <a:t> High N0.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However, the very small transverse diffusion in CF4</a:t>
            </a:r>
            <a:r>
              <a:rPr lang="en-US" dirty="0" smtClean="0"/>
              <a:t> leads to poor charge sharing.</a:t>
            </a:r>
          </a:p>
          <a:p>
            <a:r>
              <a:rPr lang="en-US" dirty="0" smtClean="0"/>
              <a:t>As a result, the x-coordinate is dominated by single pad clusters.</a:t>
            </a: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US" dirty="0">
                <a:solidFill>
                  <a:srgbClr val="FF0000"/>
                </a:solidFill>
                <a:sym typeface="Wingdings" panose="05000000000000000000" pitchFamily="2" charset="2"/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ost of the events consist of tracks where every pad row is a single pad cluster!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706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" y="0"/>
            <a:ext cx="10515600" cy="1325563"/>
          </a:xfrm>
        </p:spPr>
        <p:txBody>
          <a:bodyPr/>
          <a:lstStyle/>
          <a:p>
            <a:r>
              <a:rPr lang="en-US" dirty="0" smtClean="0"/>
              <a:t>Resolution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" t="2096" r="50899" b="50000"/>
          <a:stretch/>
        </p:blipFill>
        <p:spPr>
          <a:xfrm>
            <a:off x="6477000" y="2413737"/>
            <a:ext cx="4876800" cy="33999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" t="4193" r="48764" b="48036"/>
          <a:stretch/>
        </p:blipFill>
        <p:spPr>
          <a:xfrm>
            <a:off x="438150" y="2463074"/>
            <a:ext cx="4838700" cy="33011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5037" y="2057400"/>
            <a:ext cx="2304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Exclude Single Pad hits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740077" y="2026920"/>
            <a:ext cx="2278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Include Single Pad hits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2107" y="2934635"/>
            <a:ext cx="1265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xRes~90um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7147" y="2934635"/>
            <a:ext cx="1382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xRes~300um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917" y="6051134"/>
            <a:ext cx="10106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Once single pad clusters are removed, the resolution gets substantially better, but at the cost of efficiency.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69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7014"/>
            <a:ext cx="5233481" cy="83017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TPCC Cherenkov Performance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852" y="2699412"/>
            <a:ext cx="9705673" cy="1961543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589236" y="439064"/>
            <a:ext cx="7363324" cy="2096655"/>
            <a:chOff x="48124" y="649705"/>
            <a:chExt cx="7363324" cy="2096655"/>
          </a:xfrm>
        </p:grpSpPr>
        <p:pic>
          <p:nvPicPr>
            <p:cNvPr id="5" name="Picture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4" y="649705"/>
              <a:ext cx="3657600" cy="2096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Chart 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3848" y="649705"/>
              <a:ext cx="3657600" cy="1945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t="27919" b="6441"/>
          <a:stretch/>
        </p:blipFill>
        <p:spPr>
          <a:xfrm>
            <a:off x="4185583" y="4811654"/>
            <a:ext cx="7766977" cy="171677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79181" y="3708501"/>
            <a:ext cx="2558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particles above threshold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73603" y="3947218"/>
            <a:ext cx="2564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particles below threshold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0630" y="1255910"/>
            <a:ext cx="3657989" cy="646331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Optimum drift field: -0.05kV/cm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Npe</a:t>
            </a:r>
            <a:r>
              <a:rPr lang="en-US" dirty="0" smtClean="0"/>
              <a:t> ~10, in line with expectations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40630" y="3487476"/>
            <a:ext cx="1768369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/>
              <a:t>eID</a:t>
            </a:r>
            <a:r>
              <a:rPr lang="en-US" dirty="0" smtClean="0"/>
              <a:t> performance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40630" y="5485377"/>
            <a:ext cx="3331938" cy="369332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Cherenkov/TPC Track correlations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790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972766"/>
          </a:xfrm>
        </p:spPr>
        <p:txBody>
          <a:bodyPr/>
          <a:lstStyle/>
          <a:p>
            <a:r>
              <a:rPr lang="en-US" dirty="0" smtClean="0"/>
              <a:t>Summary/Outlook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60834" y="865763"/>
            <a:ext cx="95882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Encouraging initial results with </a:t>
            </a:r>
            <a:r>
              <a:rPr lang="en-US" dirty="0" smtClean="0"/>
              <a:t>TPCC </a:t>
            </a:r>
            <a:r>
              <a:rPr lang="en-US" dirty="0"/>
              <a:t>prototype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</a:t>
            </a:r>
            <a:r>
              <a:rPr lang="en-US" dirty="0" smtClean="0"/>
              <a:t>eam </a:t>
            </a:r>
            <a:r>
              <a:rPr lang="en-US" dirty="0"/>
              <a:t>test results </a:t>
            </a:r>
            <a:r>
              <a:rPr lang="en-US" dirty="0" smtClean="0"/>
              <a:t>show performance goals are met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Demonstrated that TPC prototype works as </a:t>
            </a:r>
            <a:r>
              <a:rPr lang="en-US" dirty="0" smtClean="0"/>
              <a:t>expected, even </a:t>
            </a:r>
            <a:r>
              <a:rPr lang="en-US" dirty="0"/>
              <a:t>with less than ideal electronics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Proven analysis </a:t>
            </a:r>
            <a:r>
              <a:rPr lang="en-US" dirty="0" smtClean="0"/>
              <a:t>scheme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</a:t>
            </a:r>
            <a:r>
              <a:rPr lang="en-US" dirty="0"/>
              <a:t>process of investigating optimal chevron </a:t>
            </a:r>
            <a:r>
              <a:rPr lang="en-US" dirty="0" smtClean="0"/>
              <a:t>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Have studied properties of several candidate gas mixtures for TPC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Areas of future </a:t>
            </a:r>
            <a:r>
              <a:rPr lang="en-US" dirty="0" smtClean="0"/>
              <a:t>focus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Will build high precision GEM based cosmic telescope for studying position resolution of various chevron patterns in the lab using real tracks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Will build new </a:t>
            </a:r>
            <a:r>
              <a:rPr lang="en-US" dirty="0" err="1" smtClean="0"/>
              <a:t>xray</a:t>
            </a:r>
            <a:r>
              <a:rPr lang="en-US" dirty="0" smtClean="0"/>
              <a:t> scanner stage to substantially improve existing capabilities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Settle on choice of gas </a:t>
            </a:r>
            <a:r>
              <a:rPr lang="en-US" dirty="0" smtClean="0"/>
              <a:t>mixture (Ne2K,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Optimize charge </a:t>
            </a:r>
            <a:r>
              <a:rPr lang="en-US" dirty="0" smtClean="0"/>
              <a:t>spread by optimizing GEM stack </a:t>
            </a:r>
            <a:r>
              <a:rPr lang="en-US" dirty="0" err="1" smtClean="0"/>
              <a:t>config</a:t>
            </a:r>
            <a:r>
              <a:rPr lang="en-US" dirty="0" smtClean="0"/>
              <a:t>.</a:t>
            </a:r>
            <a:endParaRPr lang="en-US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Mismatch GEM holes in each GEM layer (SOP)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Optimize widths of GEM gaps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Optimize GEM Fields in gaps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Explore alternate vector </a:t>
            </a:r>
            <a:r>
              <a:rPr lang="en-US" dirty="0" err="1" smtClean="0"/>
              <a:t>reco</a:t>
            </a:r>
            <a:r>
              <a:rPr lang="en-US" dirty="0" smtClean="0"/>
              <a:t> methods once new electronics are received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Continue to investigate unfolding </a:t>
            </a:r>
            <a:r>
              <a:rPr lang="en-US" dirty="0"/>
              <a:t>shaper </a:t>
            </a:r>
            <a:r>
              <a:rPr lang="en-US" dirty="0" smtClean="0"/>
              <a:t>response from pad signal, which degrades measurement precision </a:t>
            </a:r>
            <a:r>
              <a:rPr lang="en-US" dirty="0"/>
              <a:t>(CPU-inexpensive </a:t>
            </a:r>
            <a:r>
              <a:rPr lang="en-US" dirty="0" smtClean="0"/>
              <a:t>method, offline DSP)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Continue chevron </a:t>
            </a:r>
            <a:r>
              <a:rPr lang="en-US" dirty="0"/>
              <a:t>pattern simulations, followed by production, tests in the lab and eventually a beam test </a:t>
            </a:r>
          </a:p>
        </p:txBody>
      </p:sp>
    </p:spTree>
    <p:extLst>
      <p:ext uri="{BB962C8B-B14F-4D97-AF65-F5344CB8AC3E}">
        <p14:creationId xmlns:p14="http://schemas.microsoft.com/office/powerpoint/2010/main" val="2667797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Beam Test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9703" y="1881963"/>
            <a:ext cx="747807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Overall objective was to demonstrate proof of principle behind the</a:t>
            </a:r>
          </a:p>
          <a:p>
            <a:r>
              <a:rPr lang="en-US" dirty="0" smtClean="0"/>
              <a:t>      concept of </a:t>
            </a:r>
            <a:r>
              <a:rPr lang="en-US" dirty="0" err="1" smtClean="0"/>
              <a:t>eID</a:t>
            </a:r>
            <a:r>
              <a:rPr lang="en-US" dirty="0" smtClean="0"/>
              <a:t> and tracking within a common detector volume</a:t>
            </a:r>
          </a:p>
          <a:p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TPC: quantify some performance specs like position and angular resolution</a:t>
            </a:r>
          </a:p>
          <a:p>
            <a:r>
              <a:rPr lang="en-US" dirty="0"/>
              <a:t> </a:t>
            </a:r>
            <a:r>
              <a:rPr lang="en-US" dirty="0" smtClean="0"/>
              <a:t>    for ~horizontal tracks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Cherenkov: Light yield and </a:t>
            </a:r>
            <a:r>
              <a:rPr lang="en-US" dirty="0" err="1" smtClean="0"/>
              <a:t>eID</a:t>
            </a:r>
            <a:r>
              <a:rPr lang="en-US" dirty="0" smtClean="0"/>
              <a:t> </a:t>
            </a:r>
            <a:r>
              <a:rPr lang="en-US" dirty="0" err="1" smtClean="0"/>
              <a:t>perfromance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Look for hit correlations between Cherenkov and TPC detectors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80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" y="0"/>
            <a:ext cx="10515600" cy="835026"/>
          </a:xfrm>
        </p:spPr>
        <p:txBody>
          <a:bodyPr/>
          <a:lstStyle/>
          <a:p>
            <a:r>
              <a:rPr lang="en-US" dirty="0" smtClean="0"/>
              <a:t>TPCC prototype</a:t>
            </a:r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3988383" y="835026"/>
            <a:ext cx="3657600" cy="2743200"/>
            <a:chOff x="397461" y="1038225"/>
            <a:chExt cx="3657600" cy="2743200"/>
          </a:xfrm>
        </p:grpSpPr>
        <p:grpSp>
          <p:nvGrpSpPr>
            <p:cNvPr id="27" name="Group 26"/>
            <p:cNvGrpSpPr/>
            <p:nvPr/>
          </p:nvGrpSpPr>
          <p:grpSpPr>
            <a:xfrm>
              <a:off x="397461" y="1038225"/>
              <a:ext cx="3657600" cy="2743200"/>
              <a:chOff x="276225" y="1038225"/>
              <a:chExt cx="3657600" cy="274320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225" y="1038225"/>
                <a:ext cx="3657600" cy="2743200"/>
              </a:xfrm>
              <a:prstGeom prst="rect">
                <a:avLst/>
              </a:prstGeom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1447799" y="2009537"/>
                <a:ext cx="2174852" cy="769620"/>
                <a:chOff x="5653362" y="1814274"/>
                <a:chExt cx="5962637" cy="769620"/>
              </a:xfrm>
            </p:grpSpPr>
            <p:cxnSp>
              <p:nvCxnSpPr>
                <p:cNvPr id="17" name="Straight Arrow Connector 16"/>
                <p:cNvCxnSpPr/>
                <p:nvPr/>
              </p:nvCxnSpPr>
              <p:spPr>
                <a:xfrm flipH="1">
                  <a:off x="5653362" y="2166938"/>
                  <a:ext cx="2404787" cy="16668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TextBox 17"/>
                <p:cNvSpPr txBox="1"/>
                <p:nvPr/>
              </p:nvSpPr>
              <p:spPr>
                <a:xfrm>
                  <a:off x="5907187" y="1814274"/>
                  <a:ext cx="7200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FF0000"/>
                      </a:solidFill>
                    </a:rPr>
                    <a:t>Beam</a:t>
                  </a:r>
                  <a:endParaRPr lang="en-US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9949475" y="2214562"/>
                  <a:ext cx="166652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FF0000"/>
                      </a:solidFill>
                    </a:rPr>
                    <a:t>Drift</a:t>
                  </a:r>
                  <a:endParaRPr lang="en-US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28" name="TextBox 27"/>
            <p:cNvSpPr txBox="1"/>
            <p:nvPr/>
          </p:nvSpPr>
          <p:spPr>
            <a:xfrm>
              <a:off x="2360976" y="1052651"/>
              <a:ext cx="15501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TPC Field Cage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2466" y="1066574"/>
              <a:ext cx="11811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Cherenkov</a:t>
              </a:r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966218" y="3885647"/>
            <a:ext cx="3657600" cy="2743200"/>
            <a:chOff x="397461" y="3984624"/>
            <a:chExt cx="3657600" cy="27432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461" y="3984624"/>
              <a:ext cx="3657600" cy="274320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714012" y="5364063"/>
              <a:ext cx="11811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Cherenkov</a:t>
              </a:r>
            </a:p>
            <a:p>
              <a:r>
                <a:rPr lang="en-US" dirty="0" smtClean="0"/>
                <a:t>Pads (3x3)</a:t>
              </a:r>
              <a:endParaRPr 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95819" y="835026"/>
            <a:ext cx="3657600" cy="2743200"/>
            <a:chOff x="8018651" y="822603"/>
            <a:chExt cx="3657600" cy="2743200"/>
          </a:xfrm>
        </p:grpSpPr>
        <p:grpSp>
          <p:nvGrpSpPr>
            <p:cNvPr id="25" name="Group 24"/>
            <p:cNvGrpSpPr/>
            <p:nvPr/>
          </p:nvGrpSpPr>
          <p:grpSpPr>
            <a:xfrm>
              <a:off x="8018651" y="822603"/>
              <a:ext cx="3657600" cy="2743200"/>
              <a:chOff x="4448175" y="954087"/>
              <a:chExt cx="3657600" cy="2743200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8175" y="954087"/>
                <a:ext cx="3657600" cy="2743200"/>
              </a:xfrm>
              <a:prstGeom prst="rect">
                <a:avLst/>
              </a:prstGeom>
            </p:spPr>
          </p:pic>
          <p:grpSp>
            <p:nvGrpSpPr>
              <p:cNvPr id="11" name="Group 10"/>
              <p:cNvGrpSpPr/>
              <p:nvPr/>
            </p:nvGrpSpPr>
            <p:grpSpPr>
              <a:xfrm>
                <a:off x="5353050" y="1797605"/>
                <a:ext cx="2728912" cy="369332"/>
                <a:chOff x="5353050" y="1797605"/>
                <a:chExt cx="2728912" cy="369332"/>
              </a:xfrm>
            </p:grpSpPr>
            <p:cxnSp>
              <p:nvCxnSpPr>
                <p:cNvPr id="8" name="Straight Arrow Connector 7"/>
                <p:cNvCxnSpPr/>
                <p:nvPr/>
              </p:nvCxnSpPr>
              <p:spPr>
                <a:xfrm flipH="1" flipV="1">
                  <a:off x="5353050" y="2105026"/>
                  <a:ext cx="2705099" cy="61911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9"/>
                <p:cNvSpPr txBox="1"/>
                <p:nvPr/>
              </p:nvSpPr>
              <p:spPr>
                <a:xfrm>
                  <a:off x="7361893" y="1797605"/>
                  <a:ext cx="72006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FF0000"/>
                      </a:solidFill>
                    </a:rPr>
                    <a:t>Beam</a:t>
                  </a:r>
                  <a:endParaRPr lang="en-US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31" name="TextBox 30"/>
            <p:cNvSpPr txBox="1"/>
            <p:nvPr/>
          </p:nvSpPr>
          <p:spPr>
            <a:xfrm>
              <a:off x="9388145" y="966867"/>
              <a:ext cx="96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4-GEM’s</a:t>
              </a:r>
              <a:endParaRPr lang="en-US" dirty="0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flipH="1">
              <a:off x="9229726" y="1305243"/>
              <a:ext cx="617725" cy="2487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9847451" y="1305243"/>
              <a:ext cx="501534" cy="4958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8016933" y="3885647"/>
            <a:ext cx="3657600" cy="2743200"/>
            <a:chOff x="8018651" y="3873224"/>
            <a:chExt cx="3657600" cy="2743200"/>
          </a:xfrm>
        </p:grpSpPr>
        <p:grpSp>
          <p:nvGrpSpPr>
            <p:cNvPr id="26" name="Group 25"/>
            <p:cNvGrpSpPr/>
            <p:nvPr/>
          </p:nvGrpSpPr>
          <p:grpSpPr>
            <a:xfrm>
              <a:off x="8018651" y="3873224"/>
              <a:ext cx="3657600" cy="2743200"/>
              <a:chOff x="4448175" y="3984624"/>
              <a:chExt cx="3657600" cy="2743200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8175" y="3984624"/>
                <a:ext cx="3657600" cy="2743200"/>
              </a:xfrm>
              <a:prstGeom prst="rect">
                <a:avLst/>
              </a:prstGeom>
            </p:spPr>
          </p:pic>
          <p:grpSp>
            <p:nvGrpSpPr>
              <p:cNvPr id="12" name="Group 11"/>
              <p:cNvGrpSpPr/>
              <p:nvPr/>
            </p:nvGrpSpPr>
            <p:grpSpPr>
              <a:xfrm rot="5400000">
                <a:off x="5594453" y="5657522"/>
                <a:ext cx="983822" cy="381225"/>
                <a:chOff x="6274194" y="2096570"/>
                <a:chExt cx="1783955" cy="381225"/>
              </a:xfrm>
            </p:grpSpPr>
            <p:cxnSp>
              <p:nvCxnSpPr>
                <p:cNvPr id="13" name="Straight Arrow Connector 12"/>
                <p:cNvCxnSpPr/>
                <p:nvPr/>
              </p:nvCxnSpPr>
              <p:spPr>
                <a:xfrm rot="16200000" flipV="1">
                  <a:off x="7130988" y="1239776"/>
                  <a:ext cx="70368" cy="1783955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/>
                <p:cNvSpPr txBox="1"/>
                <p:nvPr/>
              </p:nvSpPr>
              <p:spPr>
                <a:xfrm rot="11012136">
                  <a:off x="7260521" y="2108463"/>
                  <a:ext cx="72006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rgbClr val="FF0000"/>
                      </a:solidFill>
                    </a:rPr>
                    <a:t>Beam</a:t>
                  </a:r>
                  <a:endParaRPr lang="en-US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42" name="TextBox 41"/>
            <p:cNvSpPr txBox="1"/>
            <p:nvPr/>
          </p:nvSpPr>
          <p:spPr>
            <a:xfrm>
              <a:off x="9112701" y="4447327"/>
              <a:ext cx="16069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TPC </a:t>
              </a:r>
              <a:r>
                <a:rPr lang="en-US" dirty="0" err="1" smtClean="0"/>
                <a:t>ZigZag</a:t>
              </a:r>
              <a:r>
                <a:rPr lang="en-US" dirty="0" smtClean="0"/>
                <a:t> R/O</a:t>
              </a:r>
            </a:p>
            <a:p>
              <a:r>
                <a:rPr lang="en-US" dirty="0" smtClean="0"/>
                <a:t>2x10mm pads)</a:t>
              </a:r>
              <a:endParaRPr lang="en-US" dirty="0"/>
            </a:p>
          </p:txBody>
        </p:sp>
      </p:grpSp>
      <p:pic>
        <p:nvPicPr>
          <p:cNvPr id="48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4" y="835026"/>
            <a:ext cx="3367083" cy="285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128892" y="4228918"/>
            <a:ext cx="36522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TPC: 10cm drift + 10cmx10cm 4GEM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Cherenkov: 3.3x3.3cm</a:t>
            </a:r>
            <a:r>
              <a:rPr lang="en-US" baseline="30000" dirty="0" smtClean="0"/>
              <a:t>2</a:t>
            </a:r>
            <a:r>
              <a:rPr lang="en-US" dirty="0" smtClean="0"/>
              <a:t> pad array +10cmx10cm 4GEM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Common Gas: CF4 </a:t>
            </a:r>
          </a:p>
          <a:p>
            <a:r>
              <a:rPr lang="en-US" dirty="0" smtClean="0"/>
              <a:t>(drift vel. = 7.5cm/us &amp;  large N0)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674563" y="2175670"/>
            <a:ext cx="104775" cy="612773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220802" y="1171061"/>
            <a:ext cx="11123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TPC wire plane</a:t>
            </a:r>
            <a:endParaRPr lang="en-US" sz="1200" dirty="0"/>
          </a:p>
        </p:txBody>
      </p:sp>
      <p:cxnSp>
        <p:nvCxnSpPr>
          <p:cNvPr id="19" name="Straight Arrow Connector 18"/>
          <p:cNvCxnSpPr>
            <a:stCxn id="36" idx="2"/>
          </p:cNvCxnSpPr>
          <p:nvPr/>
        </p:nvCxnSpPr>
        <p:spPr>
          <a:xfrm>
            <a:off x="5776980" y="1448060"/>
            <a:ext cx="174918" cy="2304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08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914400"/>
          </a:xfrm>
        </p:spPr>
        <p:txBody>
          <a:bodyPr/>
          <a:lstStyle/>
          <a:p>
            <a:r>
              <a:rPr lang="en-US" dirty="0" smtClean="0"/>
              <a:t>Drift Field FE Calculations (ANSYS)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62" y="2084562"/>
            <a:ext cx="3233035" cy="23673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3116" y="776351"/>
            <a:ext cx="6834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Slice vector field in </a:t>
            </a:r>
            <a:r>
              <a:rPr lang="en-US" sz="2800" dirty="0"/>
              <a:t>m</a:t>
            </a:r>
            <a:r>
              <a:rPr lang="en-US" sz="2800" dirty="0" smtClean="0"/>
              <a:t>iddle of drift volume, along drift direction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4825" y="1381125"/>
            <a:ext cx="2521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TPC Drift Cage Geometry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439755" y="5202012"/>
            <a:ext cx="3436918" cy="1355174"/>
            <a:chOff x="891306" y="4401912"/>
            <a:chExt cx="2545876" cy="1355174"/>
          </a:xfrm>
        </p:grpSpPr>
        <p:cxnSp>
          <p:nvCxnSpPr>
            <p:cNvPr id="15" name="Straight Arrow Connector 14"/>
            <p:cNvCxnSpPr/>
            <p:nvPr/>
          </p:nvCxnSpPr>
          <p:spPr>
            <a:xfrm flipH="1" flipV="1">
              <a:off x="1814665" y="4472047"/>
              <a:ext cx="5311" cy="709322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1819980" y="5181371"/>
              <a:ext cx="493799" cy="266244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1820657" y="4738293"/>
              <a:ext cx="553732" cy="43523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934483" y="5387754"/>
              <a:ext cx="309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Z</a:t>
              </a:r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340968" y="4609612"/>
              <a:ext cx="1096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X </a:t>
              </a:r>
              <a:r>
                <a:rPr lang="en-US" sz="1200" dirty="0" smtClean="0"/>
                <a:t>(-Beam direction)</a:t>
              </a:r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91306" y="4401912"/>
              <a:ext cx="92557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                 Y </a:t>
              </a:r>
            </a:p>
            <a:p>
              <a:r>
                <a:rPr lang="en-US" sz="1200" dirty="0" smtClean="0"/>
                <a:t>(-Drift direction)</a:t>
              </a:r>
              <a:endParaRPr lang="en-US" sz="1200" dirty="0"/>
            </a:p>
          </p:txBody>
        </p:sp>
      </p:grpSp>
      <p:pic>
        <p:nvPicPr>
          <p:cNvPr id="21" name="Content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004" y="1896628"/>
            <a:ext cx="6526035" cy="421796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5503" y="4374588"/>
            <a:ext cx="1758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Cherenkov Mesh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174010" y="4413246"/>
            <a:ext cx="161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TPC Wire plane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390454" y="1728623"/>
            <a:ext cx="1042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Top Plate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252787" y="4719727"/>
            <a:ext cx="1408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Bottom Plate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484797" y="3042371"/>
            <a:ext cx="127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Mirrored Strip Foil</a:t>
            </a:r>
            <a:endParaRPr lang="en-US" dirty="0"/>
          </a:p>
        </p:txBody>
      </p:sp>
      <p:cxnSp>
        <p:nvCxnSpPr>
          <p:cNvPr id="29" name="Straight Connector 28"/>
          <p:cNvCxnSpPr>
            <a:stCxn id="23" idx="0"/>
          </p:cNvCxnSpPr>
          <p:nvPr/>
        </p:nvCxnSpPr>
        <p:spPr>
          <a:xfrm flipH="1" flipV="1">
            <a:off x="1765554" y="3599423"/>
            <a:ext cx="1217428" cy="81382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22" idx="0"/>
          </p:cNvCxnSpPr>
          <p:nvPr/>
        </p:nvCxnSpPr>
        <p:spPr>
          <a:xfrm flipV="1">
            <a:off x="843616" y="3599423"/>
            <a:ext cx="240108" cy="775165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6" idx="1"/>
          </p:cNvCxnSpPr>
          <p:nvPr/>
        </p:nvCxnSpPr>
        <p:spPr>
          <a:xfrm flipH="1" flipV="1">
            <a:off x="3055682" y="3303977"/>
            <a:ext cx="429115" cy="61560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5" idx="0"/>
          </p:cNvCxnSpPr>
          <p:nvPr/>
        </p:nvCxnSpPr>
        <p:spPr>
          <a:xfrm flipH="1" flipV="1">
            <a:off x="1885608" y="4122944"/>
            <a:ext cx="71603" cy="596783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1885608" y="2005269"/>
            <a:ext cx="71602" cy="534579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41704" y="6247715"/>
            <a:ext cx="5519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Field distortions are less than 0.5% in the fiducial volume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46699" y="278232"/>
            <a:ext cx="1065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M.Phipps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5764533" y="6175805"/>
            <a:ext cx="3712976" cy="0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04836" y="5854099"/>
            <a:ext cx="1632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Beam Direction</a:t>
            </a:r>
            <a:endParaRPr lang="en-US" dirty="0">
              <a:solidFill>
                <a:srgbClr val="00B0F0"/>
              </a:solidFill>
            </a:endParaRP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11210925" y="2272558"/>
            <a:ext cx="20958" cy="2728782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 rot="16200000">
            <a:off x="10635511" y="3414757"/>
            <a:ext cx="152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Drift Direction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610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95"/>
            <a:ext cx="6138517" cy="11659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Preparing for TPCC Beam test at FNAL (April 2016)</a:t>
            </a:r>
            <a:endParaRPr lang="en-US" dirty="0"/>
          </a:p>
        </p:txBody>
      </p:sp>
      <p:pic>
        <p:nvPicPr>
          <p:cNvPr id="1027" name="Picture 3" descr="IMG_80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521" y="2594991"/>
            <a:ext cx="2984800" cy="19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2297" y="2921744"/>
            <a:ext cx="3053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Developed CsI coated top GEM at SBU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9205" y="5388784"/>
            <a:ext cx="3053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Shipped detector to FTBF under gas flow to keep CsI alive</a:t>
            </a:r>
            <a:endParaRPr lang="en-US" dirty="0"/>
          </a:p>
        </p:txBody>
      </p:sp>
      <p:pic>
        <p:nvPicPr>
          <p:cNvPr id="1029" name="Picture 5" descr="https://lh3.googleusercontent.com/abWVL58LG-_TG_rCD76Ijgdp6LGuU-1Wuam38P4dUykb-hbylUdWFxIEUZ_UBfkgBoSZH9hOdTZ_ZPFfZaMZJET73qmhlthtoTR0fx6Gslea103hl0NBzob5alGeKW33nYzMtchjAQIvUb-INjIXvlRE5LjzbsdWcgNthz4xBdhSWHMwqhWfjqRDfNbA7p5zV2lRBEaMlvKmIGSfdYrvlJ5U-kRmo2z2kY-AX4DjTVrtsqHRvipTMfBHIr2B1VWb1WKn5iUOTu9naogf2C1bLSWx6YqzCsTzpK-xsgRzzSBd3ZzoCkCL-lfA5xoV2im2Lb8AuEeGdmtZK5U9YaeotTXCXGz6kozYsk7q-X0aErnmLPMIbWT75tZiEAORZMeoiFm1wX4kpX4xj0j6H7GZJLrfowL_tzmkowWQdlYL5xR3yjylOAIG05-qaiT3rfX9C5d-M1HSDNBk_oj26vZEwe4Vid9tFiupl-RH0X9-IoEkSq4ppj3SycHNtHAruFKiGCzsqgq2-II-bDQHcZvKYA4tBpXpPBBN4MV7f3QFRZlGixjBB5F8-RImhQMtT4KjIt5He0dMXBp6SZnGH4aHK9-VuPw=w1292-h969-n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521" y="4631402"/>
            <a:ext cx="2356273" cy="18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8375921" y="4631402"/>
            <a:ext cx="3699919" cy="1811303"/>
            <a:chOff x="8197702" y="4861524"/>
            <a:chExt cx="3534542" cy="176449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36431" y="4861524"/>
              <a:ext cx="3395813" cy="176449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519146" y="5869172"/>
              <a:ext cx="1591137" cy="629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Si Telescope:</a:t>
              </a:r>
            </a:p>
            <a:p>
              <a:r>
                <a:rPr lang="en-US" dirty="0" smtClean="0">
                  <a:solidFill>
                    <a:srgbClr val="FFFF00"/>
                  </a:solidFill>
                </a:rPr>
                <a:t>Track Reference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757183" y="5869172"/>
              <a:ext cx="662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00"/>
                  </a:solidFill>
                </a:rPr>
                <a:t>TPCC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8197702" y="5411972"/>
              <a:ext cx="2668772" cy="4253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9284708" y="5107839"/>
              <a:ext cx="7496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BEAM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5475" y="2579082"/>
            <a:ext cx="2594894" cy="19461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8524" y="2563174"/>
            <a:ext cx="2637317" cy="1977988"/>
          </a:xfrm>
          <a:prstGeom prst="rect">
            <a:avLst/>
          </a:prstGeom>
        </p:spPr>
      </p:pic>
      <p:pic>
        <p:nvPicPr>
          <p:cNvPr id="1031" name="Picture 7" descr="https://lh3.googleusercontent.com/aJw4hEnM-osHnykAB8F5bFKSwsyjS2fToTx8Bo7ws79OUzCMm8RfjFGPnUBetBpDB696pJ9OQDsPiOWl94H0Cx8yiXwFh4v4AHjNiFmrRSKAFmZOwtppYsgwTeZ982W5YrZHtN0JRqxuDZUGwlQGkXXCh2D3gBHzG6iJ0uYVxEVlevqeJGWnYdjjF2_NyG-ftnS7IMJHVacZefnPi9p1rpHwv8iqBGS70j2qf9FEZmh9T9ZRzxL8jV1pzXKgUMjj_Eif0-eheACqolTb_CILMHGSAqCuAesiE8jUdaaJaLkGatjrZUmpbyCScOjMQH-jGxGQfhP3rqFFoHnHdADw6OR9D8V0O_yo0D8YTQK3M9TfovR47sUu0JdklX6AbbjTdaWpW1AQ8Iv2Iuv3VO8z6xqeoe72wcLYrUaCLEJB6hkPV9HtQZ3vRg0CuEWmHcMmNh7207HjeefvwZDRQT5rZnwGuuTMb3FaVr_lngXPLq6iP4-goB-10PQfwcDivDwcg0yWMlMI03wUNvIwq3FkoXCcpHdR-LDJpUtDWPZwrKOFEx7E8_dTSuFJqPM3Ecj6I0fvdyxMFjyLMWrwrFXnYtECP_s=w1292-h969-no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27" t="26889" r="22987" b="21962"/>
          <a:stretch/>
        </p:blipFill>
        <p:spPr bwMode="auto">
          <a:xfrm>
            <a:off x="6158020" y="4631402"/>
            <a:ext cx="2237405" cy="181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593933" y="53650"/>
            <a:ext cx="65980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Overall objective was to demonstrate proof of principle behind the concept of </a:t>
            </a:r>
            <a:r>
              <a:rPr lang="en-US" dirty="0" err="1" smtClean="0"/>
              <a:t>eID</a:t>
            </a:r>
            <a:r>
              <a:rPr lang="en-US" dirty="0" smtClean="0"/>
              <a:t> and tracking within a common detector volume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TPC: quantify some performance specs like position and angular resolution for ~horizontal tracks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Cherenkov: Light yield and </a:t>
            </a:r>
            <a:r>
              <a:rPr lang="en-US" dirty="0" err="1" smtClean="0"/>
              <a:t>eID</a:t>
            </a:r>
            <a:r>
              <a:rPr lang="en-US" dirty="0" smtClean="0"/>
              <a:t> </a:t>
            </a:r>
            <a:r>
              <a:rPr lang="en-US" dirty="0" err="1" smtClean="0"/>
              <a:t>perfromance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Look for hit correlations between Cherenkov and TPC detectors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4009" y="1421875"/>
            <a:ext cx="4562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B.Azmoun</a:t>
            </a:r>
            <a:r>
              <a:rPr lang="en-US" dirty="0"/>
              <a:t>, </a:t>
            </a:r>
            <a:r>
              <a:rPr lang="en-US" dirty="0" err="1"/>
              <a:t>T.Hemmick</a:t>
            </a:r>
            <a:r>
              <a:rPr lang="en-US" dirty="0"/>
              <a:t>, </a:t>
            </a:r>
            <a:r>
              <a:rPr lang="en-US" dirty="0" err="1"/>
              <a:t>A.Zhang</a:t>
            </a:r>
            <a:r>
              <a:rPr lang="en-US" dirty="0"/>
              <a:t>, </a:t>
            </a:r>
            <a:r>
              <a:rPr lang="en-US" dirty="0" err="1"/>
              <a:t>C.Woody</a:t>
            </a:r>
            <a:r>
              <a:rPr lang="en-US" dirty="0"/>
              <a:t>, and SBU Undergrad. </a:t>
            </a:r>
            <a:r>
              <a:rPr lang="en-US" dirty="0" smtClean="0"/>
              <a:t>Crew [SBU, FIT, BNL]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59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42" y="2954036"/>
            <a:ext cx="3149793" cy="2362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" t="2145" r="461" b="1716"/>
          <a:stretch/>
        </p:blipFill>
        <p:spPr>
          <a:xfrm>
            <a:off x="4009121" y="2679893"/>
            <a:ext cx="3628984" cy="29700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76616" y="2613501"/>
            <a:ext cx="1796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Zigzag pad plane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40064" y="2231599"/>
            <a:ext cx="265633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Beam test event display showing hits on pad plane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5968231" y="3254215"/>
            <a:ext cx="4689" cy="2652972"/>
          </a:xfrm>
          <a:prstGeom prst="straightConnector1">
            <a:avLst/>
          </a:prstGeom>
          <a:ln w="2857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5474546" y="5401815"/>
            <a:ext cx="720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Beam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7085" y="5657671"/>
            <a:ext cx="377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10x48 pads are read out with 40MHz APV25/SRS digitizer (RCDAQ SW [</a:t>
            </a:r>
            <a:r>
              <a:rPr lang="en-US" dirty="0" err="1" smtClean="0"/>
              <a:t>M.Purschke</a:t>
            </a:r>
            <a:r>
              <a:rPr lang="en-US" dirty="0" smtClean="0"/>
              <a:t>])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Must sync TPCC and Si DAQ’s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" t="2497" r="4119" b="3066"/>
          <a:stretch/>
        </p:blipFill>
        <p:spPr>
          <a:xfrm>
            <a:off x="8534726" y="158300"/>
            <a:ext cx="2987738" cy="227440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829317" y="1772905"/>
            <a:ext cx="2316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Reconstructed Vector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259855" y="5907187"/>
            <a:ext cx="3687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Charge sharing is critical along fine, 2mm coordinate</a:t>
            </a:r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763660" y="4425801"/>
            <a:ext cx="1175631" cy="1113355"/>
            <a:chOff x="299538" y="3663434"/>
            <a:chExt cx="1175631" cy="1113355"/>
          </a:xfrm>
        </p:grpSpPr>
        <p:cxnSp>
          <p:nvCxnSpPr>
            <p:cNvPr id="30" name="Straight Arrow Connector 29"/>
            <p:cNvCxnSpPr/>
            <p:nvPr/>
          </p:nvCxnSpPr>
          <p:spPr>
            <a:xfrm flipH="1" flipV="1">
              <a:off x="698654" y="3848100"/>
              <a:ext cx="32751" cy="61883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H="1">
              <a:off x="528021" y="4466933"/>
              <a:ext cx="196532" cy="25038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742950" y="4466933"/>
              <a:ext cx="62865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299538" y="4385189"/>
              <a:ext cx="2888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191117" y="4407457"/>
              <a:ext cx="2840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12908" y="3663434"/>
              <a:ext cx="2760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z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123595" y="4648200"/>
            <a:ext cx="381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x-coordinate is determined by a simple charge centroid using pads in the x direction </a:t>
            </a:r>
            <a:r>
              <a:rPr lang="en-US" sz="1400" dirty="0" smtClean="0"/>
              <a:t>(along fine, 2mm pitch)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y-coordinate, along the drift direction, is determined using the charge arrival time on each pad hit </a:t>
            </a:r>
            <a:endParaRPr lang="en-US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t="3044" r="1819" b="2586"/>
          <a:stretch/>
        </p:blipFill>
        <p:spPr>
          <a:xfrm>
            <a:off x="8534727" y="2491335"/>
            <a:ext cx="3169698" cy="2156865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8765332" y="3521249"/>
            <a:ext cx="2520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-&gt; Accurately reconstructed</a:t>
            </a:r>
          </a:p>
          <a:p>
            <a:r>
              <a:rPr lang="en-US" sz="1600" b="1" dirty="0" smtClean="0"/>
              <a:t> track angle </a:t>
            </a:r>
            <a:endParaRPr lang="en-US" sz="1600" b="1" dirty="0"/>
          </a:p>
        </p:txBody>
      </p:sp>
      <p:sp>
        <p:nvSpPr>
          <p:cNvPr id="49" name="Title 48"/>
          <p:cNvSpPr>
            <a:spLocks noGrp="1"/>
          </p:cNvSpPr>
          <p:nvPr>
            <p:ph type="title"/>
          </p:nvPr>
        </p:nvSpPr>
        <p:spPr>
          <a:xfrm>
            <a:off x="0" y="-37711"/>
            <a:ext cx="10515600" cy="855632"/>
          </a:xfrm>
        </p:spPr>
        <p:txBody>
          <a:bodyPr/>
          <a:lstStyle/>
          <a:p>
            <a:r>
              <a:rPr lang="en-US" dirty="0" smtClean="0"/>
              <a:t>TPC Detector Methodology</a:t>
            </a:r>
            <a:endParaRPr lang="en-US" dirty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6"/>
          <a:srcRect l="78514" t="73301" r="3830" b="8833"/>
          <a:stretch/>
        </p:blipFill>
        <p:spPr>
          <a:xfrm>
            <a:off x="78648" y="1141545"/>
            <a:ext cx="1824293" cy="1384499"/>
          </a:xfrm>
          <a:prstGeom prst="rect">
            <a:avLst/>
          </a:prstGeom>
        </p:spPr>
      </p:pic>
      <p:cxnSp>
        <p:nvCxnSpPr>
          <p:cNvPr id="52" name="Straight Connector 51"/>
          <p:cNvCxnSpPr/>
          <p:nvPr/>
        </p:nvCxnSpPr>
        <p:spPr>
          <a:xfrm>
            <a:off x="1490263" y="2376696"/>
            <a:ext cx="1419360" cy="8115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816788" y="2376696"/>
            <a:ext cx="1132357" cy="8115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902941" y="1315310"/>
            <a:ext cx="1439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2x10mm </a:t>
            </a:r>
          </a:p>
          <a:p>
            <a:r>
              <a:rPr lang="en-US" dirty="0" smtClean="0"/>
              <a:t>chevron pads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829317" y="2788567"/>
            <a:ext cx="1470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Ref. track: 3.0deg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(-52.35mrad)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0579604" y="2834734"/>
            <a:ext cx="1124821" cy="20589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3698720" y="3093980"/>
            <a:ext cx="963725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 smtClean="0"/>
              <a:t>Z-</a:t>
            </a:r>
            <a:r>
              <a:rPr lang="en-US" sz="1000" dirty="0" err="1" smtClean="0"/>
              <a:t>coord</a:t>
            </a:r>
            <a:r>
              <a:rPr lang="en-US" sz="1000" dirty="0" smtClean="0"/>
              <a:t>. (mm)</a:t>
            </a:r>
            <a:endParaRPr 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3431155" y="980930"/>
            <a:ext cx="48142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Building on several year experience with GEM based mini-TPC prototype:  </a:t>
            </a:r>
            <a:r>
              <a:rPr lang="en-US" sz="1100" b="1" dirty="0" err="1" smtClean="0"/>
              <a:t>B.Azmoun</a:t>
            </a:r>
            <a:r>
              <a:rPr lang="en-US" sz="1100" b="1" dirty="0" smtClean="0"/>
              <a:t>, et. al., “A Study of a Mini-Drift GEM tracking Detector”, IEEE Transactions on Nuclear Science, Vol. 63, No. 3, June 2016.</a:t>
            </a:r>
            <a:endParaRPr lang="en-US" sz="1100" b="1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10235652" y="2952773"/>
            <a:ext cx="279948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363715" y="4919884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363715" y="4737747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363715" y="4541486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363715" y="4367527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363715" y="4164925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363715" y="3988386"/>
            <a:ext cx="1780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1351077" y="3782494"/>
            <a:ext cx="1815869" cy="7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1336377" y="3596644"/>
            <a:ext cx="1815869" cy="7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1336377" y="3400772"/>
            <a:ext cx="1830569" cy="39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019001">
            <a:off x="1488769" y="5029378"/>
            <a:ext cx="1081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Beam (z)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2165005" y="3261927"/>
            <a:ext cx="19868" cy="2395990"/>
          </a:xfrm>
          <a:prstGeom prst="straightConnector1">
            <a:avLst/>
          </a:prstGeom>
          <a:ln w="2857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39162" y="3162708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3098664" y="3188262"/>
            <a:ext cx="41046" cy="19058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3057404" y="3162708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2861747" y="3170158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2982512" y="3162708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2949145" y="3175477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2906312" y="3175477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3017882" y="3152026"/>
            <a:ext cx="44627" cy="19663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490263" y="1140603"/>
            <a:ext cx="319555" cy="1236093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44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718" y="1078302"/>
            <a:ext cx="7084281" cy="50809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05884" y="4675326"/>
            <a:ext cx="40675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0.196ns bin width</a:t>
            </a:r>
          </a:p>
          <a:p>
            <a:r>
              <a:rPr lang="en-US" dirty="0" smtClean="0"/>
              <a:t>125 bins full width*.196 = 25ns</a:t>
            </a:r>
          </a:p>
          <a:p>
            <a:r>
              <a:rPr lang="en-US" dirty="0" smtClean="0"/>
              <a:t>RMS=36.91*.196 = 7.23ns, as expected!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11382375" cy="742950"/>
          </a:xfrm>
        </p:spPr>
        <p:txBody>
          <a:bodyPr/>
          <a:lstStyle/>
          <a:p>
            <a:r>
              <a:rPr lang="en-US" dirty="0" smtClean="0"/>
              <a:t>Trigger – </a:t>
            </a:r>
            <a:r>
              <a:rPr lang="en-US" dirty="0" err="1" smtClean="0"/>
              <a:t>daq</a:t>
            </a:r>
            <a:r>
              <a:rPr lang="en-US" dirty="0" smtClean="0"/>
              <a:t> clock phase correction per event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46071" y="4947123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Trigger edge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61595" y="5066973"/>
            <a:ext cx="1702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DAQ clock edge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8903" y="1357664"/>
            <a:ext cx="405591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Delay correction for timing measurement</a:t>
            </a:r>
            <a:endParaRPr lang="en-US" dirty="0"/>
          </a:p>
        </p:txBody>
      </p:sp>
      <p:cxnSp>
        <p:nvCxnSpPr>
          <p:cNvPr id="10" name="Straight Arrow Connector 9"/>
          <p:cNvCxnSpPr>
            <a:stCxn id="6" idx="2"/>
          </p:cNvCxnSpPr>
          <p:nvPr/>
        </p:nvCxnSpPr>
        <p:spPr>
          <a:xfrm flipH="1">
            <a:off x="2705100" y="1726996"/>
            <a:ext cx="91763" cy="9567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27145" y="1929928"/>
            <a:ext cx="4979346" cy="3118661"/>
            <a:chOff x="27145" y="1929928"/>
            <a:chExt cx="4979346" cy="311866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3" t="8176" r="2318" b="7044"/>
            <a:stretch/>
          </p:blipFill>
          <p:spPr>
            <a:xfrm>
              <a:off x="143191" y="1929928"/>
              <a:ext cx="4863300" cy="291572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859072" y="4771590"/>
              <a:ext cx="7649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Time (ns)</a:t>
              </a:r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-462893" y="2695389"/>
              <a:ext cx="12570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Signal Amp. (mV)</a:t>
              </a:r>
              <a:endParaRPr lang="en-US" sz="12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60781" y="5590650"/>
            <a:ext cx="52410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This phase uncertainty can potentially have a very significant impact on the resolution, smearing the observed resolution by up to </a:t>
            </a:r>
            <a:r>
              <a:rPr lang="en-US" sz="1400" b="1" dirty="0" smtClean="0"/>
              <a:t>540um</a:t>
            </a:r>
          </a:p>
          <a:p>
            <a:r>
              <a:rPr lang="en-US" sz="1400" dirty="0" smtClean="0"/>
              <a:t>(7.5cm/us * 25ns ~ 1.9mm </a:t>
            </a:r>
            <a:r>
              <a:rPr lang="en-US" sz="1400" dirty="0" smtClean="0">
                <a:sym typeface="Wingdings" panose="05000000000000000000" pitchFamily="2" charset="2"/>
              </a:rPr>
              <a:t>1.8mm/</a:t>
            </a:r>
            <a:r>
              <a:rPr lang="en-US" sz="1400" dirty="0" err="1" smtClean="0">
                <a:sym typeface="Wingdings" panose="05000000000000000000" pitchFamily="2" charset="2"/>
              </a:rPr>
              <a:t>sqrt</a:t>
            </a:r>
            <a:r>
              <a:rPr lang="en-US" sz="1400" dirty="0" smtClean="0">
                <a:sym typeface="Wingdings" panose="05000000000000000000" pitchFamily="2" charset="2"/>
              </a:rPr>
              <a:t>(12) = 540um)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476500" y="2774981"/>
            <a:ext cx="40957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711300" y="3695700"/>
            <a:ext cx="727100" cy="12698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959946" y="3914778"/>
            <a:ext cx="630979" cy="1222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437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480"/>
            <a:ext cx="10515600" cy="826738"/>
          </a:xfrm>
        </p:spPr>
        <p:txBody>
          <a:bodyPr/>
          <a:lstStyle/>
          <a:p>
            <a:r>
              <a:rPr lang="en-US" dirty="0" smtClean="0"/>
              <a:t>Optimizing </a:t>
            </a:r>
            <a:r>
              <a:rPr lang="en-US" dirty="0" err="1" smtClean="0"/>
              <a:t>Param’s</a:t>
            </a:r>
            <a:r>
              <a:rPr lang="en-US" dirty="0"/>
              <a:t> </a:t>
            </a:r>
            <a:r>
              <a:rPr lang="en-US" dirty="0" smtClean="0"/>
              <a:t>&amp; Alignment</a:t>
            </a:r>
            <a:endParaRPr lang="en-US" dirty="0"/>
          </a:p>
        </p:txBody>
      </p:sp>
      <p:pic>
        <p:nvPicPr>
          <p:cNvPr id="3" name="Picture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" t="8311" r="34520" b="5094"/>
          <a:stretch/>
        </p:blipFill>
        <p:spPr>
          <a:xfrm>
            <a:off x="281798" y="2326975"/>
            <a:ext cx="3657600" cy="3657600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" t="8578" r="34077" b="6094"/>
          <a:stretch/>
        </p:blipFill>
        <p:spPr>
          <a:xfrm>
            <a:off x="4195314" y="2326975"/>
            <a:ext cx="3657600" cy="3657600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" t="8520" r="34137" b="5198"/>
          <a:stretch/>
        </p:blipFill>
        <p:spPr>
          <a:xfrm>
            <a:off x="8108829" y="2326975"/>
            <a:ext cx="3657600" cy="3657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8476" y="1579380"/>
            <a:ext cx="36668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Zero suppression threshold</a:t>
            </a:r>
          </a:p>
          <a:p>
            <a:r>
              <a:rPr lang="en-US" dirty="0" smtClean="0"/>
              <a:t>(define hit by cut on waveform amp.)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185029" y="1579379"/>
            <a:ext cx="3340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Scan Distance </a:t>
            </a:r>
            <a:r>
              <a:rPr lang="en-US" dirty="0" err="1" smtClean="0"/>
              <a:t>btwn</a:t>
            </a:r>
            <a:r>
              <a:rPr lang="en-US" dirty="0" smtClean="0"/>
              <a:t> Si and TPCC Ref. planes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50718" y="1302381"/>
            <a:ext cx="27072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Phi Scan:</a:t>
            </a:r>
          </a:p>
          <a:p>
            <a:r>
              <a:rPr lang="en-US" dirty="0" smtClean="0"/>
              <a:t>Azimuthal alignment of Si </a:t>
            </a:r>
          </a:p>
          <a:p>
            <a:r>
              <a:rPr lang="en-US" dirty="0" smtClean="0"/>
              <a:t>and TPCC ref. planes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039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" t="1871" r="624" b="1566"/>
          <a:stretch/>
        </p:blipFill>
        <p:spPr>
          <a:xfrm>
            <a:off x="971549" y="1501795"/>
            <a:ext cx="9991725" cy="50037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8675" y="227032"/>
            <a:ext cx="10515600" cy="1325563"/>
          </a:xfrm>
        </p:spPr>
        <p:txBody>
          <a:bodyPr/>
          <a:lstStyle/>
          <a:p>
            <a:r>
              <a:rPr lang="en-US" dirty="0" smtClean="0"/>
              <a:t>TPC Track Position Resolution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9525" y="3248025"/>
            <a:ext cx="2792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Excluded single pad clusters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6913" y="2143534"/>
            <a:ext cx="1224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Res.~89um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6913" y="4636791"/>
            <a:ext cx="1341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Res.~162um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83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1096</Words>
  <Application>Microsoft Office PowerPoint</Application>
  <PresentationFormat>Widescreen</PresentationFormat>
  <Paragraphs>160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TPC/Cherenkov Prototype Beam Test at FTBF:   B.Azmoun, T.Hemmick, A.Zhang, C.Woody, and SBU Undergrad. Crew</vt:lpstr>
      <vt:lpstr>Goals of Beam Test</vt:lpstr>
      <vt:lpstr>TPCC prototype</vt:lpstr>
      <vt:lpstr>Drift Field FE Calculations (ANSYS)</vt:lpstr>
      <vt:lpstr>Preparing for TPCC Beam test at FNAL (April 2016)</vt:lpstr>
      <vt:lpstr>TPC Detector Methodology</vt:lpstr>
      <vt:lpstr>Trigger – daq clock phase correction per event</vt:lpstr>
      <vt:lpstr>Optimizing Param’s &amp; Alignment</vt:lpstr>
      <vt:lpstr>TPC Track Position Resolution </vt:lpstr>
      <vt:lpstr>Resolution dependence on the minimum number of vector points</vt:lpstr>
      <vt:lpstr>GEM-Si Event Sync</vt:lpstr>
      <vt:lpstr>Perak/Bcknd is the best probe for finding Sync’ed Events</vt:lpstr>
      <vt:lpstr>What happens when we include Single Pad Events?</vt:lpstr>
      <vt:lpstr>Hits</vt:lpstr>
      <vt:lpstr>Resolution</vt:lpstr>
      <vt:lpstr>TPCC Cherenkov Performance</vt:lpstr>
      <vt:lpstr>Summary/Outlook</vt:lpstr>
    </vt:vector>
  </TitlesOfParts>
  <Company>BNL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TPC/Cherenkov Prototype Beam Test at FTBF:   B.Azmoun, T.Hemmick, A.Zhang, C.Woody, and SBU Undergrad. Crew</dc:title>
  <dc:creator>Bob Azmoun</dc:creator>
  <cp:lastModifiedBy>Bob Azmoun</cp:lastModifiedBy>
  <cp:revision>13</cp:revision>
  <dcterms:created xsi:type="dcterms:W3CDTF">2016-09-12T13:09:51Z</dcterms:created>
  <dcterms:modified xsi:type="dcterms:W3CDTF">2016-09-12T15:07:15Z</dcterms:modified>
</cp:coreProperties>
</file>